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7" r:id="rId10"/>
    <p:sldId id="263" r:id="rId11"/>
    <p:sldId id="264" r:id="rId12"/>
    <p:sldId id="265" r:id="rId13"/>
    <p:sldId id="266" r:id="rId14"/>
    <p:sldId id="269" r:id="rId15"/>
    <p:sldId id="270" r:id="rId16"/>
    <p:sldId id="271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F9C3-DF84-4D6F-8173-51A5E6C400F8}" type="datetimeFigureOut">
              <a:rPr lang="tr-TR" smtClean="0"/>
              <a:t>18.04.2022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4543-3809-438F-BE15-D0C6CDB2D5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07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F9C3-DF84-4D6F-8173-51A5E6C400F8}" type="datetimeFigureOut">
              <a:rPr lang="tr-TR" smtClean="0"/>
              <a:t>18.04.2022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4543-3809-438F-BE15-D0C6CDB2D5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250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F9C3-DF84-4D6F-8173-51A5E6C400F8}" type="datetimeFigureOut">
              <a:rPr lang="tr-TR" smtClean="0"/>
              <a:t>18.04.2022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4543-3809-438F-BE15-D0C6CDB2D5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8785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F9C3-DF84-4D6F-8173-51A5E6C400F8}" type="datetimeFigureOut">
              <a:rPr lang="tr-TR" smtClean="0"/>
              <a:t>18.04.2022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4543-3809-438F-BE15-D0C6CDB2D5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5958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F9C3-DF84-4D6F-8173-51A5E6C400F8}" type="datetimeFigureOut">
              <a:rPr lang="tr-TR" smtClean="0"/>
              <a:t>18.04.2022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4543-3809-438F-BE15-D0C6CDB2D5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495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F9C3-DF84-4D6F-8173-51A5E6C400F8}" type="datetimeFigureOut">
              <a:rPr lang="tr-TR" smtClean="0"/>
              <a:t>18.04.2022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4543-3809-438F-BE15-D0C6CDB2D5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954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F9C3-DF84-4D6F-8173-51A5E6C400F8}" type="datetimeFigureOut">
              <a:rPr lang="tr-TR" smtClean="0"/>
              <a:t>18.04.2022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4543-3809-438F-BE15-D0C6CDB2D5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013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F9C3-DF84-4D6F-8173-51A5E6C400F8}" type="datetimeFigureOut">
              <a:rPr lang="tr-TR" smtClean="0"/>
              <a:t>18.04.2022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4543-3809-438F-BE15-D0C6CDB2D5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654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F9C3-DF84-4D6F-8173-51A5E6C400F8}" type="datetimeFigureOut">
              <a:rPr lang="tr-TR" smtClean="0"/>
              <a:t>18.04.2022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4543-3809-438F-BE15-D0C6CDB2D5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037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F9C3-DF84-4D6F-8173-51A5E6C400F8}" type="datetimeFigureOut">
              <a:rPr lang="tr-TR" smtClean="0"/>
              <a:t>18.04.2022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4543-3809-438F-BE15-D0C6CDB2D5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613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F9C3-DF84-4D6F-8173-51A5E6C400F8}" type="datetimeFigureOut">
              <a:rPr lang="tr-TR" smtClean="0"/>
              <a:t>18.04.2022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4543-3809-438F-BE15-D0C6CDB2D5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712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1F9C3-DF84-4D6F-8173-51A5E6C400F8}" type="datetimeFigureOut">
              <a:rPr lang="tr-TR" smtClean="0"/>
              <a:t>18.04.2022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D4543-3809-438F-BE15-D0C6CDB2D5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99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kış Çizelgesi: Belge 6">
            <a:extLst>
              <a:ext uri="{FF2B5EF4-FFF2-40B4-BE49-F238E27FC236}">
                <a16:creationId xmlns:a16="http://schemas.microsoft.com/office/drawing/2014/main" id="{9E6DE8A2-38DE-487B-8E89-D0B0DF3A6848}"/>
              </a:ext>
            </a:extLst>
          </p:cNvPr>
          <p:cNvSpPr/>
          <p:nvPr/>
        </p:nvSpPr>
        <p:spPr>
          <a:xfrm>
            <a:off x="872197" y="0"/>
            <a:ext cx="3193366" cy="3429000"/>
          </a:xfrm>
          <a:prstGeom prst="flowChartDocumen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Başlık 1">
            <a:extLst>
              <a:ext uri="{FF2B5EF4-FFF2-40B4-BE49-F238E27FC236}">
                <a16:creationId xmlns:a16="http://schemas.microsoft.com/office/drawing/2014/main" id="{94BA8A29-9890-468F-9B41-8B6C9A289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8098" y="379828"/>
            <a:ext cx="2541563" cy="2305878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8000" b="1" kern="1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j-ea"/>
                <a:cs typeface="+mj-cs"/>
              </a:rPr>
              <a:t>LGS</a:t>
            </a:r>
            <a:br>
              <a:rPr lang="tr-TR" sz="8000" b="1" kern="1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r>
              <a:rPr lang="tr-TR" sz="8000" b="1" kern="1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j-ea"/>
                <a:cs typeface="+mj-cs"/>
              </a:rPr>
              <a:t>2022</a:t>
            </a:r>
            <a:endParaRPr lang="en-US" sz="8000" b="1" kern="12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73D43BC6-11A1-4BD2-BFA4-68F1DC52CA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989" y="3671861"/>
            <a:ext cx="2624667" cy="2624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E178679F-C5F2-4BB1-A9DE-1C97EBEDF0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" b="4469"/>
          <a:stretch/>
        </p:blipFill>
        <p:spPr>
          <a:xfrm>
            <a:off x="5214796" y="1223890"/>
            <a:ext cx="6437014" cy="4214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1157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Yerel Yerleştirme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61839"/>
            <a:ext cx="4086885" cy="4351338"/>
          </a:xfrm>
        </p:spPr>
        <p:txBody>
          <a:bodyPr/>
          <a:lstStyle/>
          <a:p>
            <a:r>
              <a:rPr lang="tr-TR" dirty="0"/>
              <a:t>Okulların türü, kontenjanı ve bulundukları yere göre oluşturulan kayıt alanı ile öğrencilerin </a:t>
            </a:r>
            <a:r>
              <a:rPr lang="tr-TR" dirty="0">
                <a:solidFill>
                  <a:srgbClr val="FF0000"/>
                </a:solidFill>
              </a:rPr>
              <a:t>ikamet adresleri </a:t>
            </a:r>
            <a:r>
              <a:rPr lang="tr-TR" dirty="0"/>
              <a:t>ve ortaokul</a:t>
            </a:r>
            <a:r>
              <a:rPr lang="tr-TR" dirty="0">
                <a:solidFill>
                  <a:srgbClr val="FF0000"/>
                </a:solidFill>
              </a:rPr>
              <a:t> başarı puanları </a:t>
            </a:r>
            <a:r>
              <a:rPr lang="tr-TR" dirty="0"/>
              <a:t>gibi kriterler göz önünde bulundurularak yapılan yerleştirmedir.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106" y="0"/>
            <a:ext cx="1308848" cy="126748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19391" r="16181"/>
          <a:stretch/>
        </p:blipFill>
        <p:spPr>
          <a:xfrm>
            <a:off x="5866644" y="1632610"/>
            <a:ext cx="4988462" cy="423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82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106" y="0"/>
            <a:ext cx="1308848" cy="126748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84186" y="1267485"/>
            <a:ext cx="4119327" cy="3920150"/>
          </a:xfrm>
          <a:prstGeom prst="ellipse">
            <a:avLst/>
          </a:prstGeom>
          <a:ln>
            <a:solidFill>
              <a:schemeClr val="bg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59254" y="2583517"/>
            <a:ext cx="3969190" cy="2051859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/>
              <a:t>Yerel Yerleştirme İle Öğrenci Alan Okul Türleri </a:t>
            </a:r>
          </a:p>
        </p:txBody>
      </p:sp>
      <p:sp>
        <p:nvSpPr>
          <p:cNvPr id="6" name="Dikdörtgen 5"/>
          <p:cNvSpPr/>
          <p:nvPr/>
        </p:nvSpPr>
        <p:spPr>
          <a:xfrm>
            <a:off x="6735778" y="851026"/>
            <a:ext cx="3433839" cy="14621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6735777" y="2660210"/>
            <a:ext cx="3433839" cy="14621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6735777" y="4562948"/>
            <a:ext cx="3433839" cy="146213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7171631" y="1351229"/>
            <a:ext cx="2562130" cy="4617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Anadolu liseleri</a:t>
            </a: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6658224" y="2902885"/>
            <a:ext cx="3701515" cy="1060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Mesleki ve Teknik Anadolu Liseleri</a:t>
            </a:r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6639474" y="4819461"/>
            <a:ext cx="3626444" cy="2051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>
                <a:solidFill>
                  <a:srgbClr val="7030A0"/>
                </a:solidFill>
              </a:rPr>
              <a:t>Anadolu İmam Hatip Liseleri</a:t>
            </a:r>
          </a:p>
        </p:txBody>
      </p:sp>
    </p:spTree>
    <p:extLst>
      <p:ext uri="{BB962C8B-B14F-4D97-AF65-F5344CB8AC3E}">
        <p14:creationId xmlns:p14="http://schemas.microsoft.com/office/powerpoint/2010/main" val="1746847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8162"/>
          </a:xfrm>
        </p:spPr>
        <p:txBody>
          <a:bodyPr/>
          <a:lstStyle/>
          <a:p>
            <a:pPr algn="ctr"/>
            <a:r>
              <a:rPr lang="tr-TR" dirty="0"/>
              <a:t>Yerel Yerleştirme Tercihi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72225"/>
            <a:ext cx="10515600" cy="184093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tr-TR" dirty="0"/>
              <a:t>Sınava giren öğrenciler de dâhil olmak üzere tüm öğrenciler yerel yerleştirme ile öğrenci alan okul tercihinde bulunmak zorundadır. </a:t>
            </a:r>
          </a:p>
          <a:p>
            <a:pPr marL="0" indent="0" algn="ctr">
              <a:buNone/>
            </a:pPr>
            <a:r>
              <a:rPr lang="tr-TR" dirty="0"/>
              <a:t> Yerel yerleştirme işlemleri öğrencilerin; </a:t>
            </a:r>
            <a:r>
              <a:rPr lang="tr-TR" dirty="0">
                <a:solidFill>
                  <a:srgbClr val="FF0000"/>
                </a:solidFill>
              </a:rPr>
              <a:t>İkamet adresleri (adresin okula yakınlığı)</a:t>
            </a:r>
            <a:r>
              <a:rPr lang="tr-TR" dirty="0"/>
              <a:t> ve </a:t>
            </a:r>
            <a:r>
              <a:rPr lang="tr-TR" dirty="0">
                <a:solidFill>
                  <a:srgbClr val="FF0000"/>
                </a:solidFill>
              </a:rPr>
              <a:t>okul başarı puanının </a:t>
            </a:r>
            <a:r>
              <a:rPr lang="tr-TR" dirty="0"/>
              <a:t>üstünlüğü kriterlerine göre yapılır. Eşitlik olması durumunda sırasıyla; </a:t>
            </a:r>
            <a:r>
              <a:rPr lang="tr-TR" dirty="0">
                <a:solidFill>
                  <a:srgbClr val="FF0000"/>
                </a:solidFill>
              </a:rPr>
              <a:t>8’inci, 7’nci</a:t>
            </a:r>
            <a:r>
              <a:rPr lang="tr-TR" dirty="0"/>
              <a:t> ve </a:t>
            </a:r>
            <a:r>
              <a:rPr lang="tr-TR" dirty="0">
                <a:solidFill>
                  <a:srgbClr val="FF0000"/>
                </a:solidFill>
              </a:rPr>
              <a:t>6’ncı</a:t>
            </a:r>
            <a:r>
              <a:rPr lang="tr-TR" dirty="0"/>
              <a:t> sınıflardaki </a:t>
            </a:r>
            <a:r>
              <a:rPr lang="tr-TR" dirty="0">
                <a:solidFill>
                  <a:srgbClr val="FF0000"/>
                </a:solidFill>
              </a:rPr>
              <a:t>yılsonu başarı puanı</a:t>
            </a:r>
            <a:r>
              <a:rPr lang="tr-TR" dirty="0"/>
              <a:t> üstünlüğüne bakılarak yerleştirme yapılır.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106" y="0"/>
            <a:ext cx="1308848" cy="126748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667" y="3413156"/>
            <a:ext cx="10394133" cy="315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55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/>
              <a:t>Özel eğitim ihtiyacı olan öğrencilerle ilgili işlemler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Öğrencinin alacağı sınav tedbir hizmeti, velinin/vasinin görüşüne ve yetersizlik alanına uygun olarak okul müdürlüğü tarafından tespit edilerek ilgili RAM’a bildirilecektir.</a:t>
            </a:r>
          </a:p>
          <a:p>
            <a:r>
              <a:rPr lang="tr-TR" dirty="0"/>
              <a:t>Öğrencilere sınav tedbir hizmetinin sağlanabilmesi için RAM müdürlükleri tarafından bu öğrencilerin MEBBİS-RAM modülünde </a:t>
            </a:r>
            <a:r>
              <a:rPr lang="tr-TR" dirty="0">
                <a:solidFill>
                  <a:srgbClr val="FF0000"/>
                </a:solidFill>
              </a:rPr>
              <a:t>özel eğitim ihtiyacı olan öğrenci olarak tanılanmış </a:t>
            </a:r>
            <a:r>
              <a:rPr lang="tr-TR" dirty="0"/>
              <a:t>olması gerekmektedir. </a:t>
            </a:r>
          </a:p>
          <a:p>
            <a:r>
              <a:rPr lang="tr-TR" dirty="0"/>
              <a:t>Özel eğitim ihtiyacı olan öğrencilerin </a:t>
            </a:r>
            <a:r>
              <a:rPr lang="tr-TR" dirty="0">
                <a:solidFill>
                  <a:srgbClr val="FF0000"/>
                </a:solidFill>
              </a:rPr>
              <a:t>EK-2</a:t>
            </a:r>
            <a:r>
              <a:rPr lang="tr-TR" dirty="0"/>
              <a:t> “Sınav Tedbir Hizmetleri Bildirim Formu” ile gönderilen bilgilerinin MEBBİS-RAM modülüne işlendiğine dair belge, RAM müdürlükleri tarafından okul müdürlüklerine gönderilecektir.</a:t>
            </a:r>
          </a:p>
          <a:p>
            <a:r>
              <a:rPr lang="tr-TR" dirty="0">
                <a:solidFill>
                  <a:srgbClr val="FF0000"/>
                </a:solidFill>
              </a:rPr>
              <a:t>Özel eğitim ihtiyacı olan öğrenciler, sürekli kullandıkları araç–gereç ve cihazları kendilerinin getirmesi kaydıyla sınavda kullanabileceklerdir. </a:t>
            </a:r>
          </a:p>
          <a:p>
            <a:r>
              <a:rPr lang="tr-TR" dirty="0">
                <a:solidFill>
                  <a:srgbClr val="FF0000"/>
                </a:solidFill>
              </a:rPr>
              <a:t>Özel eğitim ihtiyacı olan öğrencilere verilecek ek süre her oturum için ayrı ayrı uygulanacaktır.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106" y="0"/>
            <a:ext cx="1308848" cy="12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90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949" y="0"/>
            <a:ext cx="6065821" cy="6857999"/>
          </a:xfr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106" y="0"/>
            <a:ext cx="1308848" cy="12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50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16906" cy="1325563"/>
          </a:xfrm>
        </p:spPr>
        <p:txBody>
          <a:bodyPr>
            <a:normAutofit/>
          </a:bodyPr>
          <a:lstStyle/>
          <a:p>
            <a:pPr algn="ctr"/>
            <a:r>
              <a:rPr lang="tr-TR" dirty="0"/>
              <a:t>Güzel Sanatlar ve Spor Liselerine Yerleştirme Nasıl Olacak ?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274052" y="1825625"/>
            <a:ext cx="5079748" cy="4351338"/>
          </a:xfrm>
        </p:spPr>
        <p:txBody>
          <a:bodyPr/>
          <a:lstStyle/>
          <a:p>
            <a:pPr algn="just"/>
            <a:endParaRPr lang="tr-TR" dirty="0">
              <a:ea typeface="Roboto Condensed" panose="02000000000000000000" pitchFamily="2" charset="0"/>
            </a:endParaRPr>
          </a:p>
          <a:p>
            <a:pPr algn="just"/>
            <a:r>
              <a:rPr lang="tr-TR" dirty="0">
                <a:ea typeface="Roboto Condensed" panose="02000000000000000000" pitchFamily="2" charset="0"/>
              </a:rPr>
              <a:t>Güzel sanatlar ve spor liselerine başvuru ve yerleştirme işlemleri Haziran aylarında yapılacak.</a:t>
            </a:r>
          </a:p>
          <a:p>
            <a:pPr algn="just"/>
            <a:r>
              <a:rPr lang="tr-TR" dirty="0">
                <a:ea typeface="Roboto Condensed" panose="02000000000000000000" pitchFamily="2" charset="0"/>
              </a:rPr>
              <a:t>Öğrencilerin </a:t>
            </a:r>
            <a:r>
              <a:rPr lang="tr-TR" dirty="0">
                <a:solidFill>
                  <a:srgbClr val="FF0000"/>
                </a:solidFill>
                <a:ea typeface="Roboto Condensed" panose="02000000000000000000" pitchFamily="2" charset="0"/>
              </a:rPr>
              <a:t>Yetenek Sınavı </a:t>
            </a:r>
            <a:r>
              <a:rPr lang="tr-TR" sz="2400" dirty="0">
                <a:solidFill>
                  <a:srgbClr val="FF0000"/>
                </a:solidFill>
                <a:ea typeface="Roboto Condensed" panose="02000000000000000000" pitchFamily="2" charset="0"/>
              </a:rPr>
              <a:t>(%70) </a:t>
            </a:r>
            <a:r>
              <a:rPr lang="tr-TR" dirty="0">
                <a:solidFill>
                  <a:srgbClr val="FF0000"/>
                </a:solidFill>
                <a:ea typeface="Roboto Condensed" panose="02000000000000000000" pitchFamily="2" charset="0"/>
              </a:rPr>
              <a:t>ve OBP </a:t>
            </a:r>
            <a:r>
              <a:rPr lang="tr-TR" sz="2400" dirty="0">
                <a:solidFill>
                  <a:srgbClr val="FF0000"/>
                </a:solidFill>
                <a:ea typeface="Roboto Condensed" panose="02000000000000000000" pitchFamily="2" charset="0"/>
              </a:rPr>
              <a:t>(Öğretim Başarı Puanı %30) </a:t>
            </a:r>
            <a:r>
              <a:rPr lang="tr-TR" dirty="0">
                <a:ea typeface="Roboto Condensed" panose="02000000000000000000" pitchFamily="2" charset="0"/>
              </a:rPr>
              <a:t>kriterlerine yerleştirme yapılacak.</a:t>
            </a:r>
            <a:endParaRPr lang="en-US" dirty="0">
              <a:ea typeface="Roboto Condensed" panose="02000000000000000000" pitchFamily="2" charset="0"/>
            </a:endParaRPr>
          </a:p>
          <a:p>
            <a:endParaRPr lang="tr-TR" dirty="0"/>
          </a:p>
        </p:txBody>
      </p:sp>
      <p:pic>
        <p:nvPicPr>
          <p:cNvPr id="1026" name="Picture 2" descr="TNKÜ ÖZEL YETENEK SINAVI BAŞVURU SİSTEM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03" y="1895082"/>
            <a:ext cx="5241948" cy="452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44D3169D-3A64-487B-9426-D8FC6FD9E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106" y="0"/>
            <a:ext cx="1308848" cy="12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80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3374"/>
            <a:ext cx="10515600" cy="995881"/>
          </a:xfrm>
        </p:spPr>
        <p:txBody>
          <a:bodyPr>
            <a:noAutofit/>
          </a:bodyPr>
          <a:lstStyle/>
          <a:p>
            <a:pPr algn="ctr"/>
            <a:r>
              <a:rPr lang="tr-TR" sz="3200" dirty="0"/>
              <a:t>Şanlıurfa İli sınavla öğrenci alan bazı liselerin taban puanları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6455097"/>
              </p:ext>
            </p:extLst>
          </p:nvPr>
        </p:nvGraphicFramePr>
        <p:xfrm>
          <a:off x="838200" y="1059255"/>
          <a:ext cx="10515600" cy="5413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5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1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15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70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211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İlçe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Okul Adı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Kont.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Taban Puanı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 Düşük Yüzdelik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 Yüksek Yüzdelik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54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AKÇAKALE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Akçakale Hatice Kübra Kız Anadolu İmam Hatip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228,4879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54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AKÇAKALE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Şehit Astsubay Halil Kanat Anadolu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227,2671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54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AKÇAKALE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Akçakale Anadolu İmam Hatip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220,9288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54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BİRECİK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Türkan Halit Aykılıç Fen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370,9568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54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BİRECİK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Mehmet Adil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Çulcuoğlu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Anadolu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294,8264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54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BİRECİK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Birecik Anadolu İmam Hatip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233,697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54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BOZOVA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Bozova Kız Anadolu İmam Hatip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246,367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54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BOZOVA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Bozova Anadolu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218,9828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387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CEYLANPINAR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Ceylanpınar Fen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319,338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387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CEYLANPINAR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Ceylanpınar Kız Anadolu İmam Hatip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258,3238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387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CEYLANPINAR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Ceylanpınar Anadolu İmam Hatip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233,1046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387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CEYLANPINAR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Ceylanpınar Mesleki ve Teknik Anadolu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188,0291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090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3196473"/>
              </p:ext>
            </p:extLst>
          </p:nvPr>
        </p:nvGraphicFramePr>
        <p:xfrm>
          <a:off x="838200" y="365130"/>
          <a:ext cx="10515600" cy="5958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3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2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91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İlçe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Okul Adı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Kont.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Taban Puanı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 Düşük Yüzdelik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 Yüksek Yüzdelik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EYYÜBİYE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TES-İŞ Anadolu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314,1428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EYYÜBİYE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Akabe Kız Anadolu İmam Hatip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276,1769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EYYÜBİYE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Direkli Ayhan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Şahenk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Mesleki ve Teknik Anadolu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226,1973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EYYÜBİYE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Mahmut-İkbal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Büyükkırcalı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Mesleki ve Teknik Anadolu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218,5524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EYYÜBİYE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Direkli Ayhan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Şahenk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Mesleki ve Teknik Anadolu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209,4975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EYYÜBİYE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Direkli Ayhan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Şahenk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Mesleki ve Teknik Anadolu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207,8195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EYYÜBİYE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GAP Mesleki ve Teknik Anadolu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194,1292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HALFETİ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Halfeti Anadolu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227,4388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VİRANŞEHİR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Viranşehir Fen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346,0412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VİRANŞEHİR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Viranşehir Anadolu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287,9615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VİRANŞEHİR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Kemal Edip Kürkçüoğlu Kız Anadolu İmam Hatip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273,0343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VİRANŞEHİR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Viranşehir Anadolu İmam Hatip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268,0551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7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869944"/>
              </p:ext>
            </p:extLst>
          </p:nvPr>
        </p:nvGraphicFramePr>
        <p:xfrm>
          <a:off x="838200" y="365130"/>
          <a:ext cx="10515600" cy="5742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3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2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91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İlçe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Okul Adı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Kont.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Taban Puanı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 Düşük Yüzdelik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 Yüksek Yüzdelik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HALİLİYE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Şanlıurfa Fen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417,9473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HALİLİYE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TOBB Fen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400,7473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HALİLİYE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ÇEAŞ Şanlıurfa Anadolu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383,1797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HALİLİYE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Şanlıurfa Anadolu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371,3245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HALİLİYE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Yahya Kemal Beyatlı Anadolu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355,1812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HALİLİYE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Mehmet Güneş Anadolu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342,0296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HALİLİYE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Şanlıurfa Sosyal Bilimler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305,2152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HALİLİYE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Hacı Bozan Bozanoğlu Mesleki ve Teknik Anadolu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300,1039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HALİLİYE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Prof.Dr.Necmettin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Erbakan Anadolu İmam Hatip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292,1791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HALİLİYE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Şehit Onur Kılıç Anadolu İmam Hatip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282,6805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HALİLİYE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Şanlıurfa Anadolu İmam Hatip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269,9443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HALİLİYE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Urfa Mesleki ve Teknik Anadolu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249,6984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HALİLİYE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Urfa Mesleki ve Teknik Anadolu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240,4517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HALİLİYE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Urfa Mesleki ve Teknik Anadolu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236,255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HALİLİYE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Turgut Özal Mesleki ve Teknik Anadolu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230,6721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HALİLİYE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Süleymaniye Mesleki ve Teknik Anadolu Lisesi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180,3039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947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601673"/>
              </p:ext>
            </p:extLst>
          </p:nvPr>
        </p:nvGraphicFramePr>
        <p:xfrm>
          <a:off x="838200" y="365130"/>
          <a:ext cx="10515600" cy="6066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3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2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91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İlçe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Okul Adı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Kont.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Taban Puanı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 Düşük Yüzdelik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 Yüksek Yüzdelik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HARRAN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Harran Şehit İbrahim Taş Kız Anadolu İmam Hatip Lisesi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248,886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HİLVAN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Hilvan Şair Nabi Anadolu Lisesi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231,9117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HİLVAN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Hilvan Kız Anadolu İmam Hatip Lisesi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213,8995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KARAKÖPRÜ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Milli İrade Kız Anadolu İmam Hatip Lisesi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334,445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KARAKÖPRÜ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Karaköprü Hatice Kübra Kız Anadolu İmam Hatip Lisesi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308,1977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KARAKÖPRÜ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Adnan Menderes Anadolu Lisesi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307,0922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KARAKÖPRÜ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İsmail-Nazif Bayraktar Mesleki ve Teknik Anadolu Lisesi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258,0442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KARAKÖPRÜ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Karaköprü GAP Mesleki ve Teknik Anadolu Lisesi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248,5588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SİVEREK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Prof. Dr. Abdulkadir Karahan Fen Lisesi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358,389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SİVEREK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Siverek Karacadağ Anadolu Lisesi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303,7107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SİVEREK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Yusuf Sami Kız Anadolu İmam Hatip Lisesi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274,0927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SİVEREK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Molla Ramazan Anadolu İmam Hatip Lisesi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245,2088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SİVEREK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El-Cabir Mesleki ve Teknik Anadolu Lisesi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227,6886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SİVEREK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Siverek Anadolu İmam Hatip Lisesi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224,4134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SURUÇ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Suruç Fen Lisesi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305,5132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SURUÇ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Suruç GAP Anadolu Lisesi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270,7804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SURUÇ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Suruç 11 Nisan Anadolu İmam Hatip Lisesi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235,2061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5947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5732"/>
          </a:xfrm>
        </p:spPr>
        <p:txBody>
          <a:bodyPr/>
          <a:lstStyle/>
          <a:p>
            <a:pPr algn="ctr"/>
            <a:r>
              <a:rPr lang="tr-TR" dirty="0"/>
              <a:t>Liselere yerleştirme nasıl yapılacak 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84768"/>
            <a:ext cx="10515600" cy="4692195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/>
              <a:t>Liselere yerleştirme sistemi yalnızca sınavla yerleştirmeyi ifade etmemektedir.</a:t>
            </a:r>
          </a:p>
          <a:p>
            <a:pPr marL="0" indent="0" algn="ctr">
              <a:buNone/>
            </a:pPr>
            <a:r>
              <a:rPr lang="tr-TR" dirty="0"/>
              <a:t>Bu sistem ile öğrencilere iki yerleştirme seçeneği sunulmaktadır.</a:t>
            </a:r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endParaRPr lang="tr-TR" dirty="0"/>
          </a:p>
        </p:txBody>
      </p:sp>
      <p:sp>
        <p:nvSpPr>
          <p:cNvPr id="4" name="Freeform 3"/>
          <p:cNvSpPr/>
          <p:nvPr/>
        </p:nvSpPr>
        <p:spPr>
          <a:xfrm>
            <a:off x="2481500" y="3531322"/>
            <a:ext cx="3095435" cy="1891440"/>
          </a:xfrm>
          <a:custGeom>
            <a:avLst/>
            <a:gdLst>
              <a:gd name="connsiteX0" fmla="*/ 0 w 2095500"/>
              <a:gd name="connsiteY0" fmla="*/ 274760 h 1831730"/>
              <a:gd name="connsiteX1" fmla="*/ 1179635 w 2095500"/>
              <a:gd name="connsiteY1" fmla="*/ 274760 h 1831730"/>
              <a:gd name="connsiteX2" fmla="*/ 1179635 w 2095500"/>
              <a:gd name="connsiteY2" fmla="*/ 0 h 1831730"/>
              <a:gd name="connsiteX3" fmla="*/ 2095500 w 2095500"/>
              <a:gd name="connsiteY3" fmla="*/ 915865 h 1831730"/>
              <a:gd name="connsiteX4" fmla="*/ 1179635 w 2095500"/>
              <a:gd name="connsiteY4" fmla="*/ 1831730 h 1831730"/>
              <a:gd name="connsiteX5" fmla="*/ 1179635 w 2095500"/>
              <a:gd name="connsiteY5" fmla="*/ 1556971 h 1831730"/>
              <a:gd name="connsiteX6" fmla="*/ 0 w 2095500"/>
              <a:gd name="connsiteY6" fmla="*/ 1556971 h 1831730"/>
              <a:gd name="connsiteX7" fmla="*/ 0 w 2095500"/>
              <a:gd name="connsiteY7" fmla="*/ 274760 h 183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5500" h="1831730">
                <a:moveTo>
                  <a:pt x="0" y="274760"/>
                </a:moveTo>
                <a:lnTo>
                  <a:pt x="1179635" y="274760"/>
                </a:lnTo>
                <a:lnTo>
                  <a:pt x="1179635" y="0"/>
                </a:lnTo>
                <a:lnTo>
                  <a:pt x="2095500" y="915865"/>
                </a:lnTo>
                <a:lnTo>
                  <a:pt x="1179635" y="1831730"/>
                </a:lnTo>
                <a:lnTo>
                  <a:pt x="1179635" y="1556971"/>
                </a:lnTo>
                <a:lnTo>
                  <a:pt x="0" y="1556971"/>
                </a:lnTo>
                <a:lnTo>
                  <a:pt x="0" y="274760"/>
                </a:lnTo>
                <a:close/>
              </a:path>
            </a:pathLst>
          </a:custGeom>
          <a:solidFill>
            <a:srgbClr val="92D050">
              <a:alpha val="95000"/>
            </a:srgb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835" tIns="290000" rIns="580549" bIns="289999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tr-TR" sz="2400" kern="1200" dirty="0"/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tr-TR" sz="2400" kern="1200" dirty="0"/>
              <a:t>Merkezi Yerleştirme </a:t>
            </a:r>
            <a:endParaRPr lang="en-US" sz="2400" kern="1200" dirty="0"/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400" kern="1200" dirty="0"/>
          </a:p>
        </p:txBody>
      </p:sp>
      <p:sp>
        <p:nvSpPr>
          <p:cNvPr id="5" name="Freeform 9"/>
          <p:cNvSpPr/>
          <p:nvPr/>
        </p:nvSpPr>
        <p:spPr>
          <a:xfrm>
            <a:off x="7127615" y="3531322"/>
            <a:ext cx="3012266" cy="1891440"/>
          </a:xfrm>
          <a:custGeom>
            <a:avLst/>
            <a:gdLst>
              <a:gd name="connsiteX0" fmla="*/ 0 w 2095500"/>
              <a:gd name="connsiteY0" fmla="*/ 274760 h 1831730"/>
              <a:gd name="connsiteX1" fmla="*/ 1179635 w 2095500"/>
              <a:gd name="connsiteY1" fmla="*/ 274760 h 1831730"/>
              <a:gd name="connsiteX2" fmla="*/ 1179635 w 2095500"/>
              <a:gd name="connsiteY2" fmla="*/ 0 h 1831730"/>
              <a:gd name="connsiteX3" fmla="*/ 2095500 w 2095500"/>
              <a:gd name="connsiteY3" fmla="*/ 915865 h 1831730"/>
              <a:gd name="connsiteX4" fmla="*/ 1179635 w 2095500"/>
              <a:gd name="connsiteY4" fmla="*/ 1831730 h 1831730"/>
              <a:gd name="connsiteX5" fmla="*/ 1179635 w 2095500"/>
              <a:gd name="connsiteY5" fmla="*/ 1556971 h 1831730"/>
              <a:gd name="connsiteX6" fmla="*/ 0 w 2095500"/>
              <a:gd name="connsiteY6" fmla="*/ 1556971 h 1831730"/>
              <a:gd name="connsiteX7" fmla="*/ 0 w 2095500"/>
              <a:gd name="connsiteY7" fmla="*/ 274760 h 183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5500" h="1831730">
                <a:moveTo>
                  <a:pt x="0" y="274760"/>
                </a:moveTo>
                <a:lnTo>
                  <a:pt x="1179635" y="274760"/>
                </a:lnTo>
                <a:lnTo>
                  <a:pt x="1179635" y="0"/>
                </a:lnTo>
                <a:lnTo>
                  <a:pt x="2095500" y="915865"/>
                </a:lnTo>
                <a:lnTo>
                  <a:pt x="1179635" y="1831730"/>
                </a:lnTo>
                <a:lnTo>
                  <a:pt x="1179635" y="1556971"/>
                </a:lnTo>
                <a:lnTo>
                  <a:pt x="0" y="1556971"/>
                </a:lnTo>
                <a:lnTo>
                  <a:pt x="0" y="274760"/>
                </a:lnTo>
                <a:close/>
              </a:path>
            </a:pathLst>
          </a:custGeom>
          <a:solidFill>
            <a:srgbClr val="FFC000">
              <a:alpha val="95000"/>
            </a:srgb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835" tIns="290000" rIns="580549" bIns="289999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tr-TR" sz="2400" dirty="0"/>
              <a:t>Yerel Yerleştirme</a:t>
            </a:r>
            <a:endParaRPr lang="en-US" sz="2400" dirty="0"/>
          </a:p>
        </p:txBody>
      </p:sp>
      <p:sp>
        <p:nvSpPr>
          <p:cNvPr id="6" name="Freeform 4"/>
          <p:cNvSpPr/>
          <p:nvPr/>
        </p:nvSpPr>
        <p:spPr>
          <a:xfrm>
            <a:off x="1768984" y="3936090"/>
            <a:ext cx="1081904" cy="1081904"/>
          </a:xfrm>
          <a:custGeom>
            <a:avLst/>
            <a:gdLst>
              <a:gd name="connsiteX0" fmla="*/ 0 w 1047750"/>
              <a:gd name="connsiteY0" fmla="*/ 523875 h 1047750"/>
              <a:gd name="connsiteX1" fmla="*/ 523875 w 1047750"/>
              <a:gd name="connsiteY1" fmla="*/ 0 h 1047750"/>
              <a:gd name="connsiteX2" fmla="*/ 1047750 w 1047750"/>
              <a:gd name="connsiteY2" fmla="*/ 523875 h 1047750"/>
              <a:gd name="connsiteX3" fmla="*/ 523875 w 1047750"/>
              <a:gd name="connsiteY3" fmla="*/ 1047750 h 1047750"/>
              <a:gd name="connsiteX4" fmla="*/ 0 w 1047750"/>
              <a:gd name="connsiteY4" fmla="*/ 523875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750" h="1047750">
                <a:moveTo>
                  <a:pt x="0" y="523875"/>
                </a:moveTo>
                <a:cubicBezTo>
                  <a:pt x="0" y="234547"/>
                  <a:pt x="234547" y="0"/>
                  <a:pt x="523875" y="0"/>
                </a:cubicBezTo>
                <a:cubicBezTo>
                  <a:pt x="813203" y="0"/>
                  <a:pt x="1047750" y="234547"/>
                  <a:pt x="1047750" y="523875"/>
                </a:cubicBezTo>
                <a:cubicBezTo>
                  <a:pt x="1047750" y="813203"/>
                  <a:pt x="813203" y="1047750"/>
                  <a:pt x="523875" y="1047750"/>
                </a:cubicBezTo>
                <a:cubicBezTo>
                  <a:pt x="234547" y="1047750"/>
                  <a:pt x="0" y="813203"/>
                  <a:pt x="0" y="52387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679" tIns="168679" rIns="168679" bIns="16867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3200" b="1" dirty="0">
                <a:solidFill>
                  <a:schemeClr val="bg1"/>
                </a:solidFill>
              </a:rPr>
              <a:t>1</a:t>
            </a:r>
            <a:endParaRPr lang="en-US" sz="3200" b="1" kern="1200" dirty="0">
              <a:solidFill>
                <a:schemeClr val="bg1"/>
              </a:solidFill>
            </a:endParaRPr>
          </a:p>
        </p:txBody>
      </p:sp>
      <p:sp>
        <p:nvSpPr>
          <p:cNvPr id="7" name="Freeform 4"/>
          <p:cNvSpPr/>
          <p:nvPr/>
        </p:nvSpPr>
        <p:spPr>
          <a:xfrm>
            <a:off x="6452413" y="3936090"/>
            <a:ext cx="1081904" cy="1081904"/>
          </a:xfrm>
          <a:custGeom>
            <a:avLst/>
            <a:gdLst>
              <a:gd name="connsiteX0" fmla="*/ 0 w 1047750"/>
              <a:gd name="connsiteY0" fmla="*/ 523875 h 1047750"/>
              <a:gd name="connsiteX1" fmla="*/ 523875 w 1047750"/>
              <a:gd name="connsiteY1" fmla="*/ 0 h 1047750"/>
              <a:gd name="connsiteX2" fmla="*/ 1047750 w 1047750"/>
              <a:gd name="connsiteY2" fmla="*/ 523875 h 1047750"/>
              <a:gd name="connsiteX3" fmla="*/ 523875 w 1047750"/>
              <a:gd name="connsiteY3" fmla="*/ 1047750 h 1047750"/>
              <a:gd name="connsiteX4" fmla="*/ 0 w 1047750"/>
              <a:gd name="connsiteY4" fmla="*/ 523875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750" h="1047750">
                <a:moveTo>
                  <a:pt x="0" y="523875"/>
                </a:moveTo>
                <a:cubicBezTo>
                  <a:pt x="0" y="234547"/>
                  <a:pt x="234547" y="0"/>
                  <a:pt x="523875" y="0"/>
                </a:cubicBezTo>
                <a:cubicBezTo>
                  <a:pt x="813203" y="0"/>
                  <a:pt x="1047750" y="234547"/>
                  <a:pt x="1047750" y="523875"/>
                </a:cubicBezTo>
                <a:cubicBezTo>
                  <a:pt x="1047750" y="813203"/>
                  <a:pt x="813203" y="1047750"/>
                  <a:pt x="523875" y="1047750"/>
                </a:cubicBezTo>
                <a:cubicBezTo>
                  <a:pt x="234547" y="1047750"/>
                  <a:pt x="0" y="813203"/>
                  <a:pt x="0" y="52387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679" tIns="168679" rIns="168679" bIns="16867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3200" b="1" dirty="0">
                <a:solidFill>
                  <a:schemeClr val="bg1"/>
                </a:solidFill>
              </a:rPr>
              <a:t>2</a:t>
            </a:r>
            <a:endParaRPr lang="en-US" sz="3200" b="1" kern="1200" dirty="0">
              <a:solidFill>
                <a:schemeClr val="bg1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900" y="63374"/>
            <a:ext cx="1280637" cy="114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45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497941"/>
            <a:ext cx="5181600" cy="5679022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endParaRPr lang="tr-TR" sz="6000" dirty="0"/>
          </a:p>
          <a:p>
            <a:r>
              <a:rPr lang="tr-TR" sz="6000" dirty="0"/>
              <a:t>Merkezi Sınav Puanıyla Öğrenci Alan Okul Türleri</a:t>
            </a:r>
          </a:p>
          <a:p>
            <a:endParaRPr lang="tr-TR" dirty="0"/>
          </a:p>
        </p:txBody>
      </p:sp>
      <p:pic>
        <p:nvPicPr>
          <p:cNvPr id="5" name="Resim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16651" y="1040736"/>
            <a:ext cx="2697933" cy="2784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7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58660" y="148730"/>
            <a:ext cx="2573129" cy="25731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Resim 7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31661" y="3298276"/>
            <a:ext cx="2573129" cy="25731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Metin kutusu 8"/>
          <p:cNvSpPr txBox="1"/>
          <p:nvPr/>
        </p:nvSpPr>
        <p:spPr>
          <a:xfrm>
            <a:off x="6957572" y="755584"/>
            <a:ext cx="1575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>
                <a:solidFill>
                  <a:srgbClr val="FF0000"/>
                </a:solidFill>
              </a:rPr>
              <a:t>Fen Liseleri</a:t>
            </a:r>
          </a:p>
        </p:txBody>
      </p:sp>
      <p:pic>
        <p:nvPicPr>
          <p:cNvPr id="9" name="Resim 7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88444" y="3825057"/>
            <a:ext cx="2780134" cy="29213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Metin kutusu 8"/>
          <p:cNvSpPr txBox="1"/>
          <p:nvPr/>
        </p:nvSpPr>
        <p:spPr>
          <a:xfrm>
            <a:off x="9777965" y="1577826"/>
            <a:ext cx="15753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</a:rPr>
              <a:t>Sosyal Bilimler Liseleri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6799961" y="3911097"/>
            <a:ext cx="1636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dirty="0">
                <a:solidFill>
                  <a:srgbClr val="FF0000"/>
                </a:solidFill>
              </a:rPr>
              <a:t>Proje Okulları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9836773" y="4618153"/>
            <a:ext cx="19404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Mesleki ve Teknik Anadolu Liselerinin Anadolu Teknik Programları</a:t>
            </a: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152" y="41796"/>
            <a:ext cx="1308848" cy="12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92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Merkezi Yerleştirme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dirty="0"/>
              <a:t>Merkezi sınavla öğrenci alan okulların belirlenen kontenjanlarına puan üstünlüğüne göre yapılan yerleştirmeye ifade etmektedir.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dirty="0"/>
              <a:t>Sınavla öğrenci alan okullara öğrenci yerleştirmede kullanılan Bakanlıkça yapılan merkezî sınavı ifade etmektedir.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4081604" y="2842787"/>
            <a:ext cx="4028792" cy="76954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Merkezi Sınav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106" y="0"/>
            <a:ext cx="1308848" cy="1267485"/>
          </a:xfrm>
          <a:prstGeom prst="rect">
            <a:avLst/>
          </a:prstGeom>
        </p:spPr>
      </p:pic>
      <p:pic>
        <p:nvPicPr>
          <p:cNvPr id="6" name="İçerik Yer Tutucusu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7146">
            <a:off x="4215742" y="4428381"/>
            <a:ext cx="3855342" cy="2361493"/>
          </a:xfrm>
          <a:prstGeom prst="rect">
            <a:avLst/>
          </a:prstGeom>
        </p:spPr>
      </p:pic>
      <p:sp>
        <p:nvSpPr>
          <p:cNvPr id="7" name="Metin kutusu 4"/>
          <p:cNvSpPr txBox="1"/>
          <p:nvPr/>
        </p:nvSpPr>
        <p:spPr>
          <a:xfrm rot="20514800">
            <a:off x="4170387" y="5424460"/>
            <a:ext cx="3851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0070C0"/>
                </a:solidFill>
              </a:rPr>
              <a:t>Sınava katılmak isteğe bağlıdır.</a:t>
            </a:r>
          </a:p>
        </p:txBody>
      </p:sp>
    </p:spTree>
    <p:extLst>
      <p:ext uri="{BB962C8B-B14F-4D97-AF65-F5344CB8AC3E}">
        <p14:creationId xmlns:p14="http://schemas.microsoft.com/office/powerpoint/2010/main" val="3925705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Merkezi Sınav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5073713" cy="4351338"/>
          </a:xfrm>
        </p:spPr>
        <p:txBody>
          <a:bodyPr>
            <a:normAutofit fontScale="92500" lnSpcReduction="1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Merkezî Sınava katılım zorunlu değildir!</a:t>
            </a:r>
          </a:p>
          <a:p>
            <a:r>
              <a:rPr lang="tr-TR" dirty="0"/>
              <a:t>Sınav sözel alan ve sayısal alan olmak üzere iki oturum halinde uygulanacak olup oturumlar aynı gün yapılacaktır.</a:t>
            </a:r>
          </a:p>
          <a:p>
            <a:r>
              <a:rPr lang="tr-TR" dirty="0"/>
              <a:t>8. sınıf öğretim programları esas alınacaktır.</a:t>
            </a:r>
          </a:p>
          <a:p>
            <a:r>
              <a:rPr lang="tr-TR" dirty="0"/>
              <a:t>Çoktan seçmeli 90 soru sorulacaktır.</a:t>
            </a:r>
          </a:p>
          <a:p>
            <a:r>
              <a:rPr lang="tr-TR" dirty="0"/>
              <a:t>3 yanlış 1 doğru götürecek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326" y="1690688"/>
            <a:ext cx="4839078" cy="421217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106" y="0"/>
            <a:ext cx="1308848" cy="12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68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98187" y="103832"/>
            <a:ext cx="10515600" cy="902360"/>
          </a:xfrm>
        </p:spPr>
        <p:txBody>
          <a:bodyPr/>
          <a:lstStyle/>
          <a:p>
            <a:pPr algn="ctr"/>
            <a:r>
              <a:rPr lang="tr-TR" dirty="0"/>
              <a:t>Sınav Takvimi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106" y="0"/>
            <a:ext cx="1308848" cy="1267485"/>
          </a:xfrm>
          <a:prstGeom prst="rect">
            <a:avLst/>
          </a:prstGeom>
        </p:spPr>
      </p:pic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0339" y="2067748"/>
            <a:ext cx="9311297" cy="4300708"/>
          </a:xfrm>
          <a:prstGeom prst="rect">
            <a:avLst/>
          </a:prstGeom>
        </p:spPr>
      </p:pic>
      <p:sp>
        <p:nvSpPr>
          <p:cNvPr id="11" name="Oval Belirtme Çizgisi 10"/>
          <p:cNvSpPr/>
          <p:nvPr/>
        </p:nvSpPr>
        <p:spPr>
          <a:xfrm rot="20771040">
            <a:off x="1316907" y="893605"/>
            <a:ext cx="2328829" cy="1258430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Başvuru Tarihi </a:t>
            </a:r>
          </a:p>
          <a:p>
            <a:pPr algn="ctr"/>
            <a:r>
              <a:rPr lang="tr-TR" dirty="0"/>
              <a:t>04-14.04.2022</a:t>
            </a:r>
          </a:p>
        </p:txBody>
      </p:sp>
      <p:sp>
        <p:nvSpPr>
          <p:cNvPr id="18" name="Oval Belirtme Çizgisi 17"/>
          <p:cNvSpPr/>
          <p:nvPr/>
        </p:nvSpPr>
        <p:spPr>
          <a:xfrm rot="20771040">
            <a:off x="3878880" y="1166980"/>
            <a:ext cx="2328829" cy="1258430"/>
          </a:xfrm>
          <a:prstGeom prst="wedgeEllipseCallou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Sınav Giriş Belgeleri </a:t>
            </a:r>
          </a:p>
          <a:p>
            <a:pPr algn="ctr"/>
            <a:r>
              <a:rPr lang="tr-TR" dirty="0"/>
              <a:t>27.05.2022</a:t>
            </a:r>
          </a:p>
        </p:txBody>
      </p:sp>
      <p:sp>
        <p:nvSpPr>
          <p:cNvPr id="19" name="Oval Belirtme Çizgisi 18"/>
          <p:cNvSpPr/>
          <p:nvPr/>
        </p:nvSpPr>
        <p:spPr>
          <a:xfrm rot="20771040">
            <a:off x="6440849" y="939641"/>
            <a:ext cx="2328829" cy="1258430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Sınav Tarihi </a:t>
            </a:r>
          </a:p>
          <a:p>
            <a:pPr algn="ctr"/>
            <a:r>
              <a:rPr lang="tr-TR" dirty="0"/>
              <a:t>05.06.2022</a:t>
            </a:r>
          </a:p>
        </p:txBody>
      </p:sp>
      <p:sp>
        <p:nvSpPr>
          <p:cNvPr id="20" name="Oval Belirtme Çizgisi 19"/>
          <p:cNvSpPr/>
          <p:nvPr/>
        </p:nvSpPr>
        <p:spPr>
          <a:xfrm rot="1121534">
            <a:off x="9258149" y="1214279"/>
            <a:ext cx="2328829" cy="1258430"/>
          </a:xfrm>
          <a:prstGeom prst="wedgeEllipse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Sınav Sonuçlarının İlanı </a:t>
            </a:r>
          </a:p>
          <a:p>
            <a:pPr algn="ctr"/>
            <a:r>
              <a:rPr lang="tr-TR" dirty="0"/>
              <a:t>30.06.2022</a:t>
            </a:r>
          </a:p>
        </p:txBody>
      </p:sp>
      <p:sp>
        <p:nvSpPr>
          <p:cNvPr id="21" name="Dikdörtgen 20"/>
          <p:cNvSpPr/>
          <p:nvPr/>
        </p:nvSpPr>
        <p:spPr>
          <a:xfrm>
            <a:off x="1200338" y="5999124"/>
            <a:ext cx="6079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Başvurular Merkezî Olarak Bakanlık Tarafından Yapılacaktır.</a:t>
            </a:r>
          </a:p>
        </p:txBody>
      </p:sp>
      <p:sp>
        <p:nvSpPr>
          <p:cNvPr id="22" name="Dikdörtgen 21"/>
          <p:cNvSpPr/>
          <p:nvPr/>
        </p:nvSpPr>
        <p:spPr>
          <a:xfrm>
            <a:off x="1200337" y="6368456"/>
            <a:ext cx="8133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Sınav giriş belgeleri e-Okul Veli Bilgilendirme Sisteminden İlan Edilecektir.</a:t>
            </a:r>
          </a:p>
        </p:txBody>
      </p:sp>
    </p:spTree>
    <p:extLst>
      <p:ext uri="{BB962C8B-B14F-4D97-AF65-F5344CB8AC3E}">
        <p14:creationId xmlns:p14="http://schemas.microsoft.com/office/powerpoint/2010/main" val="1178590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Soru sayısı ve sınav süresi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1622" y="1690688"/>
            <a:ext cx="7446086" cy="268159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106" y="0"/>
            <a:ext cx="1308848" cy="126748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622" y="4221308"/>
            <a:ext cx="7446086" cy="232887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7708" y="1929065"/>
            <a:ext cx="3916246" cy="428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79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Testin Katsayıları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701" y="1698241"/>
            <a:ext cx="5318157" cy="327966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106" y="0"/>
            <a:ext cx="1308848" cy="126748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749188"/>
            <a:ext cx="5638177" cy="3162665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3126461" y="5215974"/>
            <a:ext cx="6243875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Öğrenciler sınava gelirken yanlarında geçerli kimlik belgesi ile en az iki adet koyu siyah ve yumuşak kurşun kalem, kalemtıraş ve leke bırakmayan yumuşak silgi bulunduracaktır. 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31" y="5032031"/>
            <a:ext cx="1291216" cy="129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19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96844"/>
          </a:xfrm>
        </p:spPr>
        <p:txBody>
          <a:bodyPr/>
          <a:lstStyle/>
          <a:p>
            <a:pPr algn="ctr"/>
            <a:r>
              <a:rPr lang="tr-TR" dirty="0"/>
              <a:t>Merkezi Yerleştirme Esasları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679826"/>
            <a:ext cx="5183188" cy="3440318"/>
          </a:xfrm>
          <a:solidFill>
            <a:schemeClr val="accent2">
              <a:lumMod val="20000"/>
              <a:lumOff val="8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tr-TR" dirty="0"/>
          </a:p>
          <a:p>
            <a:pPr algn="ctr"/>
            <a:r>
              <a:rPr lang="tr-TR" dirty="0"/>
              <a:t>Öğrenciler, yerleştirme işlemleri sonucunda Merkezi Sınav Puanı ile Öğrenci Alan Okul tercihine yerleşmiş ise yerel yerleştirme ve pansiyonlu okul tercihleri dikkate alınmayacaktır.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106" y="0"/>
            <a:ext cx="1308848" cy="1267485"/>
          </a:xfrm>
          <a:prstGeom prst="rect">
            <a:avLst/>
          </a:prstGeom>
        </p:spPr>
      </p:pic>
      <p:sp>
        <p:nvSpPr>
          <p:cNvPr id="9" name="Yuvarlatılmış Dikdörtgen 8"/>
          <p:cNvSpPr/>
          <p:nvPr/>
        </p:nvSpPr>
        <p:spPr>
          <a:xfrm>
            <a:off x="2697933" y="1411308"/>
            <a:ext cx="5567882" cy="8779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697933" y="1396023"/>
            <a:ext cx="5649363" cy="959714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pPr algn="ctr"/>
            <a:r>
              <a:rPr lang="tr-TR" b="0" dirty="0"/>
              <a:t>Sınavla öğrenci alan okullara öğrencilerin </a:t>
            </a:r>
            <a:r>
              <a:rPr lang="tr-TR" dirty="0"/>
              <a:t>puan üstünlüğüne</a:t>
            </a:r>
            <a:r>
              <a:rPr lang="tr-TR" b="0" dirty="0"/>
              <a:t> göre ve tercihleri doğrultusunda yerleştirme yapılacaktır.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968721" y="2679826"/>
            <a:ext cx="4979406" cy="34403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.</a:t>
            </a:r>
          </a:p>
        </p:txBody>
      </p:sp>
      <p:sp>
        <p:nvSpPr>
          <p:cNvPr id="11" name="İçerik Yer Tutucusu 10"/>
          <p:cNvSpPr>
            <a:spLocks noGrp="1"/>
          </p:cNvSpPr>
          <p:nvPr>
            <p:ph sz="half" idx="2"/>
          </p:nvPr>
        </p:nvSpPr>
        <p:spPr>
          <a:xfrm>
            <a:off x="1041149" y="2746276"/>
            <a:ext cx="4906978" cy="3443387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/>
              <a:t>Sınav Puanının eşitliği hâlinde sırasıyla; </a:t>
            </a:r>
          </a:p>
          <a:p>
            <a:r>
              <a:rPr lang="tr-TR" dirty="0"/>
              <a:t>Okul Başarı Puanı (OBP) üstünlüğüne, </a:t>
            </a:r>
          </a:p>
          <a:p>
            <a:r>
              <a:rPr lang="tr-TR" dirty="0"/>
              <a:t>8’inci, 7’nci ve 6’ncı sınıflardaki Yılsonu Başarı Puanı (YBP) üstünlüğüne, </a:t>
            </a:r>
          </a:p>
          <a:p>
            <a:r>
              <a:rPr lang="tr-TR" dirty="0"/>
              <a:t>Tercih önceliğine, Öğrencinin doğum tarihine göre yaşı küçük olana bakılarak yerleştirme yapılı</a:t>
            </a:r>
          </a:p>
        </p:txBody>
      </p:sp>
    </p:spTree>
    <p:extLst>
      <p:ext uri="{BB962C8B-B14F-4D97-AF65-F5344CB8AC3E}">
        <p14:creationId xmlns:p14="http://schemas.microsoft.com/office/powerpoint/2010/main" val="2064678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1332</Words>
  <Application>Microsoft Office PowerPoint</Application>
  <PresentationFormat>Geniş ekran</PresentationFormat>
  <Paragraphs>438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Teması</vt:lpstr>
      <vt:lpstr>LGS 2022</vt:lpstr>
      <vt:lpstr>Liselere yerleştirme nasıl yapılacak ?</vt:lpstr>
      <vt:lpstr>PowerPoint Sunusu</vt:lpstr>
      <vt:lpstr>Merkezi Yerleştirme </vt:lpstr>
      <vt:lpstr>Merkezi Sınav </vt:lpstr>
      <vt:lpstr>Sınav Takvimi</vt:lpstr>
      <vt:lpstr>Soru sayısı ve sınav süresi</vt:lpstr>
      <vt:lpstr>Testin Katsayıları</vt:lpstr>
      <vt:lpstr>Merkezi Yerleştirme Esasları</vt:lpstr>
      <vt:lpstr>Yerel Yerleştirme </vt:lpstr>
      <vt:lpstr>PowerPoint Sunusu</vt:lpstr>
      <vt:lpstr>Yerel Yerleştirme Tercihi</vt:lpstr>
      <vt:lpstr>Özel eğitim ihtiyacı olan öğrencilerle ilgili işlemler</vt:lpstr>
      <vt:lpstr>PowerPoint Sunusu</vt:lpstr>
      <vt:lpstr>Güzel Sanatlar ve Spor Liselerine Yerleştirme Nasıl Olacak ?</vt:lpstr>
      <vt:lpstr>Şanlıurfa İli sınavla öğrenci alan bazı liselerin taban puanları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Aybill</dc:creator>
  <cp:lastModifiedBy>İbrahim Şahin</cp:lastModifiedBy>
  <cp:revision>29</cp:revision>
  <dcterms:created xsi:type="dcterms:W3CDTF">2022-04-15T06:52:25Z</dcterms:created>
  <dcterms:modified xsi:type="dcterms:W3CDTF">2022-04-18T08:06:06Z</dcterms:modified>
</cp:coreProperties>
</file>